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7" r:id="rId2"/>
    <p:sldId id="261" r:id="rId3"/>
    <p:sldId id="262" r:id="rId4"/>
    <p:sldId id="265" r:id="rId5"/>
    <p:sldId id="263" r:id="rId6"/>
    <p:sldId id="264" r:id="rId7"/>
    <p:sldId id="266" r:id="rId8"/>
    <p:sldId id="267" r:id="rId9"/>
    <p:sldId id="268" r:id="rId10"/>
    <p:sldId id="269" r:id="rId11"/>
    <p:sldId id="270" r:id="rId12"/>
    <p:sldId id="271" r:id="rId13"/>
    <p:sldId id="27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632" autoAdjust="0"/>
    <p:restoredTop sz="86380" autoAdjust="0"/>
  </p:normalViewPr>
  <p:slideViewPr>
    <p:cSldViewPr snapToGrid="0">
      <p:cViewPr varScale="1">
        <p:scale>
          <a:sx n="63" d="100"/>
          <a:sy n="63" d="100"/>
        </p:scale>
        <p:origin x="-1026"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59A352-35F8-4E8C-8209-E9CEEBE8A4C1}" type="datetimeFigureOut">
              <a:rPr lang="en-US" smtClean="0"/>
              <a:pPr/>
              <a:t>2/17/2021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CCFD66-8FAB-49E9-920C-9CEABC9B89FC}" type="slidenum">
              <a:rPr lang="en-US" smtClean="0"/>
              <a:pPr/>
              <a:t>‹#›</a:t>
            </a:fld>
            <a:endParaRPr lang="en-US" dirty="0"/>
          </a:p>
        </p:txBody>
      </p:sp>
    </p:spTree>
    <p:extLst>
      <p:ext uri="{BB962C8B-B14F-4D97-AF65-F5344CB8AC3E}">
        <p14:creationId xmlns="" xmlns:p14="http://schemas.microsoft.com/office/powerpoint/2010/main" val="822104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200000"/>
              </a:lnSpc>
              <a:spcBef>
                <a:spcPts val="0"/>
              </a:spcBef>
              <a:spcAft>
                <a:spcPts val="0"/>
              </a:spcAft>
              <a:buClrTx/>
              <a:buSzTx/>
              <a:buFont typeface="+mj-lt"/>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Chronic obstructive pulmonary diseases (COPD) is a condition which mostly affects the patients' lungs structure and their ability to breath. Therefore, the disease initially damages the tiny air sacs and the airways in the lungs for people with COPD. The signs progress from coughing mucus to having difficulties in breathing. Based on scientific studies, treatment cannot undo COPD's damages. However, COPD patients can take various preventive measures to reduce the disease's severity (Lowe et al., 2019).</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CCCFD66-8FAB-49E9-920C-9CEABC9B89FC}" type="slidenum">
              <a:rPr lang="en-US" smtClean="0"/>
              <a:pPr/>
              <a:t>2</a:t>
            </a:fld>
            <a:endParaRPr lang="en-US" dirty="0"/>
          </a:p>
        </p:txBody>
      </p:sp>
    </p:spTree>
    <p:extLst>
      <p:ext uri="{BB962C8B-B14F-4D97-AF65-F5344CB8AC3E}">
        <p14:creationId xmlns="" xmlns:p14="http://schemas.microsoft.com/office/powerpoint/2010/main" val="1786367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There are other methods used to manage COPD severity among patients. These include ventilation management strategies, pulmonary rehabilitation, use of tablets and inhalers, non-conventional drugs, surgery and steroids. Notably, all these treatment methods help manage and lower the severity of the COPD in patients by helping ease the breathing process. Also, some of the other treatment options such as inhalers are inhaled by the patients, which is similar to how the ventilation strategies are used: they are inhaled (Mowery, 2017). However, there is some contrast between ventilation management strategies with the other methods. First is that the ventilation strategies on COPD patients in a coma can help balance the patients' oxygen levels unlike the tablet medication such as bronchodilators, which can only be used by patients when they are alert (Celli &amp; Wedzicha, 2019). In addition, these ventilation strategies control impurities such as the use of NPPV an aspect, which is impossible for other treatment methods like when using steroids.</a:t>
            </a:r>
          </a:p>
          <a:p>
            <a:endParaRPr lang="en-US" dirty="0"/>
          </a:p>
        </p:txBody>
      </p:sp>
      <p:sp>
        <p:nvSpPr>
          <p:cNvPr id="4" name="Slide Number Placeholder 3"/>
          <p:cNvSpPr>
            <a:spLocks noGrp="1"/>
          </p:cNvSpPr>
          <p:nvPr>
            <p:ph type="sldNum" sz="quarter" idx="10"/>
          </p:nvPr>
        </p:nvSpPr>
        <p:spPr/>
        <p:txBody>
          <a:bodyPr/>
          <a:lstStyle/>
          <a:p>
            <a:fld id="{3CCCFD66-8FAB-49E9-920C-9CEABC9B89FC}" type="slidenum">
              <a:rPr lang="en-US" smtClean="0"/>
              <a:pPr/>
              <a:t>11</a:t>
            </a:fld>
            <a:endParaRPr lang="en-US" dirty="0"/>
          </a:p>
        </p:txBody>
      </p:sp>
    </p:spTree>
    <p:extLst>
      <p:ext uri="{BB962C8B-B14F-4D97-AF65-F5344CB8AC3E}">
        <p14:creationId xmlns="" xmlns:p14="http://schemas.microsoft.com/office/powerpoint/2010/main" val="1990568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Chronic obstructive pulmonary diseases (COPD) is a condition which mostly affects the patients' lungs structure and their ability to breath. The two significant diseases under COPD are emphysema and chronic bronchitis. Scientifically, the primary cause of COPD is tobacco smoking. Studied have shown that 75% of the individuals with COPD smoke or have a smoking history. COPD diagnosis is confirmed using a simple test known as the spirometry. When one is diagnosed with COPD, stopping to smoke is the most crucial thing one can do. The use of various ventilation management strategies has highly been advocated for in COPD management. An example is the noninvasive positive pressure ventilation (NPPV), and positive end-expiratory pressure (PEEP).</a:t>
            </a:r>
          </a:p>
          <a:p>
            <a:endParaRPr lang="en-US" dirty="0"/>
          </a:p>
        </p:txBody>
      </p:sp>
      <p:sp>
        <p:nvSpPr>
          <p:cNvPr id="4" name="Slide Number Placeholder 3"/>
          <p:cNvSpPr>
            <a:spLocks noGrp="1"/>
          </p:cNvSpPr>
          <p:nvPr>
            <p:ph type="sldNum" sz="quarter" idx="10"/>
          </p:nvPr>
        </p:nvSpPr>
        <p:spPr/>
        <p:txBody>
          <a:bodyPr/>
          <a:lstStyle/>
          <a:p>
            <a:fld id="{3CCCFD66-8FAB-49E9-920C-9CEABC9B89FC}" type="slidenum">
              <a:rPr lang="en-US" smtClean="0"/>
              <a:pPr/>
              <a:t>12</a:t>
            </a:fld>
            <a:endParaRPr lang="en-US" dirty="0"/>
          </a:p>
        </p:txBody>
      </p:sp>
    </p:spTree>
    <p:extLst>
      <p:ext uri="{BB962C8B-B14F-4D97-AF65-F5344CB8AC3E}">
        <p14:creationId xmlns="" xmlns:p14="http://schemas.microsoft.com/office/powerpoint/2010/main" val="4253402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CCFD66-8FAB-49E9-920C-9CEABC9B89FC}" type="slidenum">
              <a:rPr lang="en-US" smtClean="0"/>
              <a:pPr/>
              <a:t>13</a:t>
            </a:fld>
            <a:endParaRPr lang="en-US" dirty="0"/>
          </a:p>
        </p:txBody>
      </p:sp>
    </p:spTree>
    <p:extLst>
      <p:ext uri="{BB962C8B-B14F-4D97-AF65-F5344CB8AC3E}">
        <p14:creationId xmlns="" xmlns:p14="http://schemas.microsoft.com/office/powerpoint/2010/main" val="3342368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 pathophysiology is primarily the progression of adverse functional changes attributed to the disease. Notably, COPD is a universal term used to stand for numerous chronic lung diseases. The two significant diseases under this term are emphysema and chronic bronchitis. These diseases mostly cause difficulty in breathing because they affect the different parts of the lung structure (Celli &amp; Wedzicha, 2019). For instance, emphysema affects the alveoli, which are the little air sacs at the end of the bronchioles—the disease results in the damage of the fibers, making up the alveoli walls. As a result, this makes them less elastic, hence unable to recoil when one exhales. This makes it hard for the patient to exhale carbon dioxide out of the lungs.</a:t>
            </a:r>
          </a:p>
          <a:p>
            <a:endParaRPr lang="en-US" dirty="0"/>
          </a:p>
        </p:txBody>
      </p:sp>
      <p:sp>
        <p:nvSpPr>
          <p:cNvPr id="4" name="Slide Number Placeholder 3"/>
          <p:cNvSpPr>
            <a:spLocks noGrp="1"/>
          </p:cNvSpPr>
          <p:nvPr>
            <p:ph type="sldNum" sz="quarter" idx="10"/>
          </p:nvPr>
        </p:nvSpPr>
        <p:spPr/>
        <p:txBody>
          <a:bodyPr/>
          <a:lstStyle/>
          <a:p>
            <a:fld id="{3CCCFD66-8FAB-49E9-920C-9CEABC9B89FC}" type="slidenum">
              <a:rPr lang="en-US" smtClean="0"/>
              <a:pPr/>
              <a:t>3</a:t>
            </a:fld>
            <a:endParaRPr lang="en-US" dirty="0"/>
          </a:p>
        </p:txBody>
      </p:sp>
    </p:spTree>
    <p:extLst>
      <p:ext uri="{BB962C8B-B14F-4D97-AF65-F5344CB8AC3E}">
        <p14:creationId xmlns="" xmlns:p14="http://schemas.microsoft.com/office/powerpoint/2010/main" val="3414861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On the other hand, chronic bronchitis is the irritation and inflammation of the bronchial tubes. The bronchial tubes are the tubes responsible for transporting air from and to the lung's air sacs. As a result of the bronchial tubes' irritation, this causes mucus to build up. This makes it hard for one to breathe due to the obstruction of the movement of oxygen and carbon dioxide in and out of the lungs (Bourgeois et al., 2019).</a:t>
            </a:r>
          </a:p>
          <a:p>
            <a:endParaRPr lang="en-US" dirty="0"/>
          </a:p>
        </p:txBody>
      </p:sp>
      <p:sp>
        <p:nvSpPr>
          <p:cNvPr id="4" name="Slide Number Placeholder 3"/>
          <p:cNvSpPr>
            <a:spLocks noGrp="1"/>
          </p:cNvSpPr>
          <p:nvPr>
            <p:ph type="sldNum" sz="quarter" idx="10"/>
          </p:nvPr>
        </p:nvSpPr>
        <p:spPr/>
        <p:txBody>
          <a:bodyPr/>
          <a:lstStyle/>
          <a:p>
            <a:fld id="{3CCCFD66-8FAB-49E9-920C-9CEABC9B89FC}" type="slidenum">
              <a:rPr lang="en-US" smtClean="0"/>
              <a:pPr/>
              <a:t>4</a:t>
            </a:fld>
            <a:endParaRPr lang="en-US" dirty="0"/>
          </a:p>
        </p:txBody>
      </p:sp>
    </p:spTree>
    <p:extLst>
      <p:ext uri="{BB962C8B-B14F-4D97-AF65-F5344CB8AC3E}">
        <p14:creationId xmlns="" xmlns:p14="http://schemas.microsoft.com/office/powerpoint/2010/main" val="2353514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Scientifically, the primary cause of COPD is tobacco smoking. The components of tobacco contain damaging chemicals which damage the air sacs and the airways. As a result, this increases someone's risk of contracting COPD. The exposure to fumes from gas burned for cooking in unventilated rooms, second-hand tobacco smoke and environmental chemicals can also cause COPD (Bourgeois et al., 2019). In rare cases, a genetic condition known as alpha-1 antitrypsin deficiency has been attributed to be causing the diseases under the COPD bracket that is, chronic bronchitis.  </a:t>
            </a:r>
          </a:p>
          <a:p>
            <a:endParaRPr lang="en-US" dirty="0"/>
          </a:p>
        </p:txBody>
      </p:sp>
      <p:sp>
        <p:nvSpPr>
          <p:cNvPr id="4" name="Slide Number Placeholder 3"/>
          <p:cNvSpPr>
            <a:spLocks noGrp="1"/>
          </p:cNvSpPr>
          <p:nvPr>
            <p:ph type="sldNum" sz="quarter" idx="10"/>
          </p:nvPr>
        </p:nvSpPr>
        <p:spPr/>
        <p:txBody>
          <a:bodyPr/>
          <a:lstStyle/>
          <a:p>
            <a:fld id="{3CCCFD66-8FAB-49E9-920C-9CEABC9B89FC}" type="slidenum">
              <a:rPr lang="en-US" smtClean="0"/>
              <a:pPr/>
              <a:t>5</a:t>
            </a:fld>
            <a:endParaRPr lang="en-US" dirty="0"/>
          </a:p>
        </p:txBody>
      </p:sp>
    </p:spTree>
    <p:extLst>
      <p:ext uri="{BB962C8B-B14F-4D97-AF65-F5344CB8AC3E}">
        <p14:creationId xmlns="" xmlns:p14="http://schemas.microsoft.com/office/powerpoint/2010/main" val="286510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There are five key risk factors for COPD. The first risk factor is smoking, where studied have shown that 75% of the individuals with COPD smoke or have a smoking history (Lowe et al., 2019). The second risk factor is prolonged exposure to lung irritants. These include chemical fumes, air pollution, second-hand smoke and workplace or environmental dust. Age is also another risk factor associated with COPD. Besides, one is more likely to develop COPD at an older aged, arguably 40 years and above.  The aspect of some rare genetic conditions such as alpha-1 antitrypsin deficiency puts one at the risk of getting COPD. Lastly is a childhood history of respiratory infections. </a:t>
            </a:r>
          </a:p>
          <a:p>
            <a:endParaRPr lang="en-US" dirty="0"/>
          </a:p>
        </p:txBody>
      </p:sp>
      <p:sp>
        <p:nvSpPr>
          <p:cNvPr id="4" name="Slide Number Placeholder 3"/>
          <p:cNvSpPr>
            <a:spLocks noGrp="1"/>
          </p:cNvSpPr>
          <p:nvPr>
            <p:ph type="sldNum" sz="quarter" idx="10"/>
          </p:nvPr>
        </p:nvSpPr>
        <p:spPr/>
        <p:txBody>
          <a:bodyPr/>
          <a:lstStyle/>
          <a:p>
            <a:fld id="{3CCCFD66-8FAB-49E9-920C-9CEABC9B89FC}" type="slidenum">
              <a:rPr lang="en-US" smtClean="0"/>
              <a:pPr/>
              <a:t>6</a:t>
            </a:fld>
            <a:endParaRPr lang="en-US" dirty="0"/>
          </a:p>
        </p:txBody>
      </p:sp>
    </p:spTree>
    <p:extLst>
      <p:ext uri="{BB962C8B-B14F-4D97-AF65-F5344CB8AC3E}">
        <p14:creationId xmlns="" xmlns:p14="http://schemas.microsoft.com/office/powerpoint/2010/main" val="1062065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Notably, COPD clinical manifestation often does not until someone has had significant lung damage. However, the signs and symptoms worsen over time after their first appearance, especially if the affected person continues to be to use or be exposed to smoking. Therefore, COPD's sign and symptoms include breathing difficulties, especially when one engages in physical activities. One might also have frequent respiratory infections. In addition, one might display symptoms like lack of energy, chronic cough, wheezing, and unintended loss of weight (Bourgeois et al., 2019). The patient might also complain of chest tightness as well as swelling of legs, ankles, and feet. Individuals with COPD also experience exacerbations, particularly when the symptoms worsen. </a:t>
            </a:r>
          </a:p>
          <a:p>
            <a:endParaRPr lang="en-US" dirty="0"/>
          </a:p>
        </p:txBody>
      </p:sp>
      <p:sp>
        <p:nvSpPr>
          <p:cNvPr id="4" name="Slide Number Placeholder 3"/>
          <p:cNvSpPr>
            <a:spLocks noGrp="1"/>
          </p:cNvSpPr>
          <p:nvPr>
            <p:ph type="sldNum" sz="quarter" idx="10"/>
          </p:nvPr>
        </p:nvSpPr>
        <p:spPr/>
        <p:txBody>
          <a:bodyPr/>
          <a:lstStyle/>
          <a:p>
            <a:fld id="{3CCCFD66-8FAB-49E9-920C-9CEABC9B89FC}" type="slidenum">
              <a:rPr lang="en-US" smtClean="0"/>
              <a:pPr/>
              <a:t>7</a:t>
            </a:fld>
            <a:endParaRPr lang="en-US" dirty="0"/>
          </a:p>
        </p:txBody>
      </p:sp>
    </p:spTree>
    <p:extLst>
      <p:ext uri="{BB962C8B-B14F-4D97-AF65-F5344CB8AC3E}">
        <p14:creationId xmlns="" xmlns:p14="http://schemas.microsoft.com/office/powerpoint/2010/main" val="19559650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COPD diagnosis is confirmed using a simple test known as the spirometry. This test examines how deeply one can breathe and how fast air can move out and in of the lungs. However, COPD diagnosis should be considered if one displays some of the signs and symptoms associated with COPD such as sputum production and chronic cough (Riley &amp; Sciurba, 2019). Besides, such signs help with the diagnosis, especially in the absence of spirometry.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CCCFD66-8FAB-49E9-920C-9CEABC9B89FC}" type="slidenum">
              <a:rPr lang="en-US" smtClean="0"/>
              <a:pPr/>
              <a:t>8</a:t>
            </a:fld>
            <a:endParaRPr lang="en-US" dirty="0"/>
          </a:p>
        </p:txBody>
      </p:sp>
    </p:spTree>
    <p:extLst>
      <p:ext uri="{BB962C8B-B14F-4D97-AF65-F5344CB8AC3E}">
        <p14:creationId xmlns="" xmlns:p14="http://schemas.microsoft.com/office/powerpoint/2010/main" val="5057989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There are four main methods of treating patients with COPD. The first treatment involves stopping smoking. Besides, if one shows signs of COPD, stopping to smoke is the most crucial thing one can do. The second treatment prescribed for their patients is the use of inhalers and tablets. Notably, there are short term inhalers, long term inhalers and steroid inhalers prescribed to the patient, making breathing easy (Riley &amp; Sciurba, 2019). The tablets used to treat COPD include theophylline, antibiotics, steroid and mucolytic all used to ease the breathing process. The third treatment method is pulmonary rehabilitation. This is a specialized program of educating and exercising patients with COPD. This physical exercise training, such as walking and cycling, enhances patient tolerance. On the education aspect, the patient is taught ways of managing their condition, such as dietary advice and emotional and psychological support. The last treatment is surgery, where the patient undergoes a lung transplant.  However, this treatment option is rare and for very limited people considering the treatment's expenses and complexity (Riley &amp; Sciurba, 2019).</a:t>
            </a:r>
          </a:p>
          <a:p>
            <a:endParaRPr lang="en-US" dirty="0"/>
          </a:p>
        </p:txBody>
      </p:sp>
      <p:sp>
        <p:nvSpPr>
          <p:cNvPr id="4" name="Slide Number Placeholder 3"/>
          <p:cNvSpPr>
            <a:spLocks noGrp="1"/>
          </p:cNvSpPr>
          <p:nvPr>
            <p:ph type="sldNum" sz="quarter" idx="10"/>
          </p:nvPr>
        </p:nvSpPr>
        <p:spPr/>
        <p:txBody>
          <a:bodyPr/>
          <a:lstStyle/>
          <a:p>
            <a:fld id="{3CCCFD66-8FAB-49E9-920C-9CEABC9B89FC}" type="slidenum">
              <a:rPr lang="en-US" smtClean="0"/>
              <a:pPr/>
              <a:t>9</a:t>
            </a:fld>
            <a:endParaRPr lang="en-US" dirty="0"/>
          </a:p>
        </p:txBody>
      </p:sp>
    </p:spTree>
    <p:extLst>
      <p:ext uri="{BB962C8B-B14F-4D97-AF65-F5344CB8AC3E}">
        <p14:creationId xmlns="" xmlns:p14="http://schemas.microsoft.com/office/powerpoint/2010/main" val="3639908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 use of various ventilation management strategies has highly been advocated for in COPD management. An example is the noninvasive positive pressure ventilation (NPPV), which has widely been accepted as the first choice ventilation treatment strategy for a patient with COPD. Notably, NPPV provides an endotracheal incubation, and it utilizes mask instead of tubes. This ventilatory strategy is commonly used for patients with mild to moderate respiratory failure (Mowery, 2017). Another commonly used method for COPD patients is positive end-expiratory pressure (PEEP). This is a type of therapy used together with mechanical ventilation. At the end of a spontaneous exhalation, PEEP aids in maintaining the patient's airway pressure the atmosphere levels. This is achieved by exacting pressure that opposed passive emptying of the lungs. These are the two commonly used ventilation strategies for patients with COPD.  </a:t>
            </a:r>
          </a:p>
          <a:p>
            <a:endParaRPr lang="en-US" dirty="0"/>
          </a:p>
        </p:txBody>
      </p:sp>
      <p:sp>
        <p:nvSpPr>
          <p:cNvPr id="4" name="Slide Number Placeholder 3"/>
          <p:cNvSpPr>
            <a:spLocks noGrp="1"/>
          </p:cNvSpPr>
          <p:nvPr>
            <p:ph type="sldNum" sz="quarter" idx="10"/>
          </p:nvPr>
        </p:nvSpPr>
        <p:spPr/>
        <p:txBody>
          <a:bodyPr/>
          <a:lstStyle/>
          <a:p>
            <a:fld id="{3CCCFD66-8FAB-49E9-920C-9CEABC9B89FC}" type="slidenum">
              <a:rPr lang="en-US" smtClean="0"/>
              <a:pPr/>
              <a:t>10</a:t>
            </a:fld>
            <a:endParaRPr lang="en-US" dirty="0"/>
          </a:p>
        </p:txBody>
      </p:sp>
    </p:spTree>
    <p:extLst>
      <p:ext uri="{BB962C8B-B14F-4D97-AF65-F5344CB8AC3E}">
        <p14:creationId xmlns="" xmlns:p14="http://schemas.microsoft.com/office/powerpoint/2010/main" val="1318236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1EE483A-B3BF-4DA5-810F-AFEEFEC5270B}" type="datetimeFigureOut">
              <a:rPr lang="en-US" smtClean="0"/>
              <a:pPr/>
              <a:t>2/17/2021</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5EE13CC3-52DF-418E-AEBA-12D167BA9C5E}"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EE483A-B3BF-4DA5-810F-AFEEFEC5270B}" type="datetimeFigureOut">
              <a:rPr lang="en-US" smtClean="0"/>
              <a:pPr/>
              <a:t>2/17/2021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13CC3-52DF-418E-AEBA-12D167BA9C5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EE483A-B3BF-4DA5-810F-AFEEFEC5270B}" type="datetimeFigureOut">
              <a:rPr lang="en-US" smtClean="0"/>
              <a:pPr/>
              <a:t>2/17/2021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13CC3-52DF-418E-AEBA-12D167BA9C5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EE483A-B3BF-4DA5-810F-AFEEFEC5270B}" type="datetimeFigureOut">
              <a:rPr lang="en-US" smtClean="0"/>
              <a:pPr/>
              <a:t>2/17/2021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13CC3-52DF-418E-AEBA-12D167BA9C5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1EE483A-B3BF-4DA5-810F-AFEEFEC5270B}" type="datetimeFigureOut">
              <a:rPr lang="en-US" smtClean="0"/>
              <a:pPr/>
              <a:t>2/17/2021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13CC3-52DF-418E-AEBA-12D167BA9C5E}"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1EE483A-B3BF-4DA5-810F-AFEEFEC5270B}" type="datetimeFigureOut">
              <a:rPr lang="en-US" smtClean="0"/>
              <a:pPr/>
              <a:t>2/17/2021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E13CC3-52DF-418E-AEBA-12D167BA9C5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1EE483A-B3BF-4DA5-810F-AFEEFEC5270B}" type="datetimeFigureOut">
              <a:rPr lang="en-US" smtClean="0"/>
              <a:pPr/>
              <a:t>2/17/2021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E13CC3-52DF-418E-AEBA-12D167BA9C5E}"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1EE483A-B3BF-4DA5-810F-AFEEFEC5270B}" type="datetimeFigureOut">
              <a:rPr lang="en-US" smtClean="0"/>
              <a:pPr/>
              <a:t>2/17/2021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E13CC3-52DF-418E-AEBA-12D167BA9C5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EE483A-B3BF-4DA5-810F-AFEEFEC5270B}" type="datetimeFigureOut">
              <a:rPr lang="en-US" smtClean="0"/>
              <a:pPr/>
              <a:t>2/17/2021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E13CC3-52DF-418E-AEBA-12D167BA9C5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1EE483A-B3BF-4DA5-810F-AFEEFEC5270B}" type="datetimeFigureOut">
              <a:rPr lang="en-US" smtClean="0"/>
              <a:pPr/>
              <a:t>2/17/2021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E13CC3-52DF-418E-AEBA-12D167BA9C5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1EE483A-B3BF-4DA5-810F-AFEEFEC5270B}" type="datetimeFigureOut">
              <a:rPr lang="en-US" smtClean="0"/>
              <a:pPr/>
              <a:t>2/17/2021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69600" y="6356351"/>
            <a:ext cx="812800" cy="365125"/>
          </a:xfrm>
        </p:spPr>
        <p:txBody>
          <a:bodyPr/>
          <a:lstStyle/>
          <a:p>
            <a:fld id="{5EE13CC3-52DF-418E-AEBA-12D167BA9C5E}" type="slidenum">
              <a:rPr lang="en-US" smtClean="0"/>
              <a:pPr/>
              <a:t>‹#›</a:t>
            </a:fld>
            <a:endParaRPr lang="en-US"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1EE483A-B3BF-4DA5-810F-AFEEFEC5270B}" type="datetimeFigureOut">
              <a:rPr lang="en-US" smtClean="0"/>
              <a:pPr/>
              <a:t>2/17/2021</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EE13CC3-52DF-418E-AEBA-12D167BA9C5E}"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a:latin typeface="Times New Roman" panose="02020603050405020304" pitchFamily="18" charset="0"/>
                <a:cs typeface="Times New Roman" panose="02020603050405020304" pitchFamily="18" charset="0"/>
              </a:rPr>
              <a:t>Chronic Obstructive Pulmonary Diseases</a:t>
            </a:r>
            <a:br>
              <a:rPr lang="en-US" sz="4800" dirty="0">
                <a:latin typeface="Times New Roman" panose="02020603050405020304" pitchFamily="18" charset="0"/>
                <a:cs typeface="Times New Roman" panose="02020603050405020304" pitchFamily="18" charset="0"/>
              </a:rPr>
            </a:b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lgn="ctr">
              <a:lnSpc>
                <a:spcPct val="200000"/>
              </a:lnSpc>
              <a:buNone/>
            </a:pPr>
            <a:r>
              <a:rPr lang="en-US" sz="4000" dirty="0" smtClean="0">
                <a:latin typeface="Times New Roman" panose="02020603050405020304" pitchFamily="18" charset="0"/>
                <a:cs typeface="Times New Roman" panose="02020603050405020304" pitchFamily="18" charset="0"/>
              </a:rPr>
              <a:t>Name </a:t>
            </a:r>
          </a:p>
          <a:p>
            <a:pPr marL="0" indent="0" algn="ctr">
              <a:lnSpc>
                <a:spcPct val="200000"/>
              </a:lnSpc>
              <a:buNone/>
            </a:pPr>
            <a:r>
              <a:rPr lang="en-US" sz="4000" dirty="0" smtClean="0">
                <a:latin typeface="Times New Roman" panose="02020603050405020304" pitchFamily="18" charset="0"/>
                <a:cs typeface="Times New Roman" panose="02020603050405020304" pitchFamily="18" charset="0"/>
              </a:rPr>
              <a:t>Institution</a:t>
            </a:r>
          </a:p>
          <a:p>
            <a:pPr marL="0" indent="0" algn="ctr">
              <a:lnSpc>
                <a:spcPct val="200000"/>
              </a:lnSpc>
              <a:buNone/>
            </a:pPr>
            <a:r>
              <a:rPr lang="en-US" sz="4000" dirty="0" smtClean="0">
                <a:latin typeface="Times New Roman" panose="02020603050405020304" pitchFamily="18" charset="0"/>
                <a:cs typeface="Times New Roman" panose="02020603050405020304" pitchFamily="18" charset="0"/>
              </a:rPr>
              <a:t>Date</a:t>
            </a:r>
          </a:p>
          <a:p>
            <a:endParaRPr lang="en-US" dirty="0"/>
          </a:p>
        </p:txBody>
      </p:sp>
    </p:spTree>
    <p:extLst>
      <p:ext uri="{BB962C8B-B14F-4D97-AF65-F5344CB8AC3E}">
        <p14:creationId xmlns="" xmlns:p14="http://schemas.microsoft.com/office/powerpoint/2010/main" val="462803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Ventilation Management Strategies </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smtClean="0">
                <a:latin typeface="Times New Roman" panose="02020603050405020304" pitchFamily="18" charset="0"/>
                <a:cs typeface="Times New Roman" panose="02020603050405020304" pitchFamily="18" charset="0"/>
              </a:rPr>
              <a:t>Noninvasive </a:t>
            </a:r>
            <a:r>
              <a:rPr lang="en-US" sz="2400" dirty="0">
                <a:latin typeface="Times New Roman" panose="02020603050405020304" pitchFamily="18" charset="0"/>
                <a:cs typeface="Times New Roman" panose="02020603050405020304" pitchFamily="18" charset="0"/>
              </a:rPr>
              <a:t>positive pressure ventilation (NPPV</a:t>
            </a:r>
            <a:r>
              <a:rPr lang="en-US" sz="2400" dirty="0" smtClean="0">
                <a:latin typeface="Times New Roman" panose="02020603050405020304" pitchFamily="18" charset="0"/>
                <a:cs typeface="Times New Roman" panose="02020603050405020304" pitchFamily="18" charset="0"/>
              </a:rPr>
              <a:t>)</a:t>
            </a:r>
          </a:p>
          <a:p>
            <a:pPr>
              <a:lnSpc>
                <a:spcPct val="200000"/>
              </a:lnSpc>
            </a:pPr>
            <a:r>
              <a:rPr lang="en-US" sz="2400" dirty="0">
                <a:latin typeface="Times New Roman" panose="02020603050405020304" pitchFamily="18" charset="0"/>
                <a:cs typeface="Times New Roman" panose="02020603050405020304" pitchFamily="18" charset="0"/>
              </a:rPr>
              <a:t>NPPV provides an endotracheal </a:t>
            </a:r>
            <a:r>
              <a:rPr lang="en-US" sz="2400" dirty="0" smtClean="0">
                <a:latin typeface="Times New Roman" panose="02020603050405020304" pitchFamily="18" charset="0"/>
                <a:cs typeface="Times New Roman" panose="02020603050405020304" pitchFamily="18" charset="0"/>
              </a:rPr>
              <a:t>incubation </a:t>
            </a:r>
            <a:r>
              <a:rPr lang="en-US" sz="2400" dirty="0">
                <a:latin typeface="Times New Roman" panose="02020603050405020304" pitchFamily="18" charset="0"/>
                <a:cs typeface="Times New Roman" panose="02020603050405020304" pitchFamily="18" charset="0"/>
              </a:rPr>
              <a:t>(Mowery, 2017). </a:t>
            </a:r>
            <a:endParaRPr lang="en-US" sz="2400" dirty="0" smtClean="0">
              <a:latin typeface="Times New Roman" panose="02020603050405020304" pitchFamily="18" charset="0"/>
              <a:cs typeface="Times New Roman" panose="02020603050405020304" pitchFamily="18" charset="0"/>
            </a:endParaRPr>
          </a:p>
          <a:p>
            <a:pPr>
              <a:lnSpc>
                <a:spcPct val="200000"/>
              </a:lnSpc>
            </a:pPr>
            <a:r>
              <a:rPr lang="en-US" sz="2400" dirty="0" smtClean="0">
                <a:latin typeface="Times New Roman" panose="02020603050405020304" pitchFamily="18" charset="0"/>
                <a:cs typeface="Times New Roman" panose="02020603050405020304" pitchFamily="18" charset="0"/>
              </a:rPr>
              <a:t>Positive </a:t>
            </a:r>
            <a:r>
              <a:rPr lang="en-US" sz="2400" dirty="0">
                <a:latin typeface="Times New Roman" panose="02020603050405020304" pitchFamily="18" charset="0"/>
                <a:cs typeface="Times New Roman" panose="02020603050405020304" pitchFamily="18" charset="0"/>
              </a:rPr>
              <a:t>end-expiratory pressure (PEEP</a:t>
            </a:r>
            <a:r>
              <a:rPr lang="en-US" sz="2400" dirty="0" smtClean="0">
                <a:latin typeface="Times New Roman" panose="02020603050405020304" pitchFamily="18" charset="0"/>
                <a:cs typeface="Times New Roman" panose="02020603050405020304" pitchFamily="18" charset="0"/>
              </a:rPr>
              <a:t>)</a:t>
            </a:r>
          </a:p>
          <a:p>
            <a:pPr>
              <a:lnSpc>
                <a:spcPct val="200000"/>
              </a:lnSpc>
            </a:pPr>
            <a:r>
              <a:rPr lang="en-US" sz="2400" dirty="0">
                <a:latin typeface="Times New Roman" panose="02020603050405020304" pitchFamily="18" charset="0"/>
                <a:cs typeface="Times New Roman" panose="02020603050405020304" pitchFamily="18" charset="0"/>
              </a:rPr>
              <a:t>PEEP aids in maintaining the patient's airway </a:t>
            </a:r>
            <a:r>
              <a:rPr lang="en-US" sz="2400" dirty="0" smtClean="0">
                <a:latin typeface="Times New Roman" panose="02020603050405020304" pitchFamily="18" charset="0"/>
                <a:cs typeface="Times New Roman" panose="02020603050405020304" pitchFamily="18" charset="0"/>
              </a:rPr>
              <a:t>pressure.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1822441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
            </a:r>
            <a:br>
              <a:rPr lang="en-US" dirty="0"/>
            </a:br>
            <a:r>
              <a:rPr lang="en-US" dirty="0" smtClean="0">
                <a:latin typeface="Times New Roman" panose="02020603050405020304" pitchFamily="18" charset="0"/>
                <a:cs typeface="Times New Roman" panose="02020603050405020304" pitchFamily="18" charset="0"/>
              </a:rPr>
              <a:t>Compare and Contrast Ventilation Management Strategies and Other Methods</a:t>
            </a:r>
            <a:r>
              <a:rPr lang="en-US" dirty="0"/>
              <a:t/>
            </a:r>
            <a:br>
              <a:rPr lang="en-US" dirty="0"/>
            </a:br>
            <a:endParaRPr lang="en-US" dirty="0"/>
          </a:p>
        </p:txBody>
      </p:sp>
      <p:sp>
        <p:nvSpPr>
          <p:cNvPr id="3" name="Content Placeholder 2"/>
          <p:cNvSpPr>
            <a:spLocks noGrp="1"/>
          </p:cNvSpPr>
          <p:nvPr>
            <p:ph idx="1"/>
          </p:nvPr>
        </p:nvSpPr>
        <p:spPr>
          <a:xfrm>
            <a:off x="838200" y="1825624"/>
            <a:ext cx="10515600" cy="4754469"/>
          </a:xfrm>
        </p:spPr>
        <p:txBody>
          <a:bodyPr>
            <a:noAutofit/>
          </a:bodyPr>
          <a:lstStyle/>
          <a:p>
            <a:pPr>
              <a:lnSpc>
                <a:spcPct val="200000"/>
              </a:lnSpc>
            </a:pPr>
            <a:r>
              <a:rPr lang="en-US" sz="2400" dirty="0" smtClean="0">
                <a:latin typeface="Times New Roman" panose="02020603050405020304" pitchFamily="18" charset="0"/>
                <a:cs typeface="Times New Roman" panose="02020603050405020304" pitchFamily="18" charset="0"/>
              </a:rPr>
              <a:t>All </a:t>
            </a:r>
            <a:r>
              <a:rPr lang="en-US" sz="2400" dirty="0">
                <a:latin typeface="Times New Roman" panose="02020603050405020304" pitchFamily="18" charset="0"/>
                <a:cs typeface="Times New Roman" panose="02020603050405020304" pitchFamily="18" charset="0"/>
              </a:rPr>
              <a:t>these treatment methods help manage and lower the severity of the COPD in patients (Celli &amp; Wedzicha, 2019). </a:t>
            </a:r>
            <a:endParaRPr lang="en-US" sz="2400" dirty="0" smtClean="0">
              <a:latin typeface="Times New Roman" panose="02020603050405020304" pitchFamily="18" charset="0"/>
              <a:cs typeface="Times New Roman" panose="02020603050405020304" pitchFamily="18" charset="0"/>
            </a:endParaRPr>
          </a:p>
          <a:p>
            <a:pPr>
              <a:lnSpc>
                <a:spcPct val="200000"/>
              </a:lnSpc>
            </a:pPr>
            <a:r>
              <a:rPr lang="en-US" sz="2400" dirty="0">
                <a:latin typeface="Times New Roman" panose="02020603050405020304" pitchFamily="18" charset="0"/>
                <a:cs typeface="Times New Roman" panose="02020603050405020304" pitchFamily="18" charset="0"/>
              </a:rPr>
              <a:t>T</a:t>
            </a:r>
            <a:r>
              <a:rPr lang="en-US" sz="2400" dirty="0" smtClean="0">
                <a:latin typeface="Times New Roman" panose="02020603050405020304" pitchFamily="18" charset="0"/>
                <a:cs typeface="Times New Roman" panose="02020603050405020304" pitchFamily="18" charset="0"/>
              </a:rPr>
              <a:t>reatment </a:t>
            </a:r>
            <a:r>
              <a:rPr lang="en-US" sz="2400" dirty="0">
                <a:latin typeface="Times New Roman" panose="02020603050405020304" pitchFamily="18" charset="0"/>
                <a:cs typeface="Times New Roman" panose="02020603050405020304" pitchFamily="18" charset="0"/>
              </a:rPr>
              <a:t>options such as inhalers are </a:t>
            </a:r>
            <a:r>
              <a:rPr lang="en-US" sz="2400" dirty="0" smtClean="0">
                <a:latin typeface="Times New Roman" panose="02020603050405020304" pitchFamily="18" charset="0"/>
                <a:cs typeface="Times New Roman" panose="02020603050405020304" pitchFamily="18" charset="0"/>
              </a:rPr>
              <a:t>inhaled, similar </a:t>
            </a:r>
            <a:r>
              <a:rPr lang="en-US" sz="2400" dirty="0">
                <a:latin typeface="Times New Roman" panose="02020603050405020304" pitchFamily="18" charset="0"/>
                <a:cs typeface="Times New Roman" panose="02020603050405020304" pitchFamily="18" charset="0"/>
              </a:rPr>
              <a:t>to how the ventilation </a:t>
            </a:r>
            <a:r>
              <a:rPr lang="en-US" sz="2400" dirty="0" smtClean="0">
                <a:latin typeface="Times New Roman" panose="02020603050405020304" pitchFamily="18" charset="0"/>
                <a:cs typeface="Times New Roman" panose="02020603050405020304" pitchFamily="18" charset="0"/>
              </a:rPr>
              <a:t>strategies </a:t>
            </a:r>
            <a:r>
              <a:rPr lang="en-US" sz="2400" dirty="0">
                <a:latin typeface="Times New Roman" panose="02020603050405020304" pitchFamily="18" charset="0"/>
                <a:cs typeface="Times New Roman" panose="02020603050405020304" pitchFamily="18" charset="0"/>
              </a:rPr>
              <a:t>are </a:t>
            </a:r>
            <a:r>
              <a:rPr lang="en-US" sz="2400" dirty="0" smtClean="0">
                <a:latin typeface="Times New Roman" panose="02020603050405020304" pitchFamily="18" charset="0"/>
                <a:cs typeface="Times New Roman" panose="02020603050405020304" pitchFamily="18" charset="0"/>
              </a:rPr>
              <a:t>used </a:t>
            </a:r>
            <a:r>
              <a:rPr lang="en-US" sz="2400" dirty="0">
                <a:latin typeface="Times New Roman" panose="02020603050405020304" pitchFamily="18" charset="0"/>
                <a:cs typeface="Times New Roman" panose="02020603050405020304" pitchFamily="18" charset="0"/>
              </a:rPr>
              <a:t>(Mowery, </a:t>
            </a:r>
            <a:r>
              <a:rPr lang="en-US" sz="2400" dirty="0" smtClean="0">
                <a:latin typeface="Times New Roman" panose="02020603050405020304" pitchFamily="18" charset="0"/>
                <a:cs typeface="Times New Roman" panose="02020603050405020304" pitchFamily="18" charset="0"/>
              </a:rPr>
              <a:t>2017). </a:t>
            </a:r>
          </a:p>
          <a:p>
            <a:pPr>
              <a:lnSpc>
                <a:spcPct val="200000"/>
              </a:lnSpc>
            </a:pPr>
            <a:r>
              <a:rPr lang="en-US" sz="2400" dirty="0" smtClean="0">
                <a:latin typeface="Times New Roman" panose="02020603050405020304" pitchFamily="18" charset="0"/>
                <a:cs typeface="Times New Roman" panose="02020603050405020304" pitchFamily="18" charset="0"/>
              </a:rPr>
              <a:t>In contrast </a:t>
            </a:r>
            <a:r>
              <a:rPr lang="en-US" sz="2400" dirty="0">
                <a:latin typeface="Times New Roman" panose="02020603050405020304" pitchFamily="18" charset="0"/>
                <a:cs typeface="Times New Roman" panose="02020603050405020304" pitchFamily="18" charset="0"/>
              </a:rPr>
              <a:t>ventilation strategies on COPD patients in a </a:t>
            </a:r>
            <a:r>
              <a:rPr lang="en-US" sz="2400" dirty="0" smtClean="0">
                <a:latin typeface="Times New Roman" panose="02020603050405020304" pitchFamily="18" charset="0"/>
                <a:cs typeface="Times New Roman" panose="02020603050405020304" pitchFamily="18" charset="0"/>
              </a:rPr>
              <a:t>coma.</a:t>
            </a:r>
          </a:p>
          <a:p>
            <a:pPr>
              <a:lnSpc>
                <a:spcPct val="200000"/>
              </a:lnSpc>
            </a:pPr>
            <a:r>
              <a:rPr lang="en-US" sz="2400" dirty="0">
                <a:latin typeface="Times New Roman" panose="02020603050405020304" pitchFamily="18" charset="0"/>
                <a:cs typeface="Times New Roman" panose="02020603050405020304" pitchFamily="18" charset="0"/>
              </a:rPr>
              <a:t>In addition, these ventilation strategies control </a:t>
            </a:r>
            <a:r>
              <a:rPr lang="en-US" sz="2400" dirty="0" smtClean="0">
                <a:latin typeface="Times New Roman" panose="02020603050405020304" pitchFamily="18" charset="0"/>
                <a:cs typeface="Times New Roman" panose="02020603050405020304" pitchFamily="18" charset="0"/>
              </a:rPr>
              <a:t>impurities.</a:t>
            </a:r>
          </a:p>
          <a:p>
            <a:endParaRPr lang="en-US" sz="2400" dirty="0" smtClean="0"/>
          </a:p>
          <a:p>
            <a:endParaRPr lang="en-US" sz="2400" dirty="0"/>
          </a:p>
        </p:txBody>
      </p:sp>
    </p:spTree>
    <p:extLst>
      <p:ext uri="{BB962C8B-B14F-4D97-AF65-F5344CB8AC3E}">
        <p14:creationId xmlns="" xmlns:p14="http://schemas.microsoft.com/office/powerpoint/2010/main" val="16668570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Conclusion</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nSpc>
                <a:spcPct val="200000"/>
              </a:lnSpc>
            </a:pPr>
            <a:r>
              <a:rPr lang="en-US" sz="2400" dirty="0" smtClean="0">
                <a:latin typeface="Times New Roman" panose="02020603050405020304" pitchFamily="18" charset="0"/>
                <a:cs typeface="Times New Roman" panose="02020603050405020304" pitchFamily="18" charset="0"/>
              </a:rPr>
              <a:t>COPD affects the patients' lungs structure.</a:t>
            </a:r>
          </a:p>
          <a:p>
            <a:pPr>
              <a:lnSpc>
                <a:spcPct val="200000"/>
              </a:lnSpc>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primary cause of COPD is tobacco smoking. </a:t>
            </a:r>
            <a:endParaRPr lang="en-US" sz="2400" dirty="0" smtClean="0">
              <a:latin typeface="Times New Roman" panose="02020603050405020304" pitchFamily="18" charset="0"/>
              <a:cs typeface="Times New Roman" panose="02020603050405020304" pitchFamily="18" charset="0"/>
            </a:endParaRPr>
          </a:p>
          <a:p>
            <a:pPr>
              <a:lnSpc>
                <a:spcPct val="200000"/>
              </a:lnSpc>
            </a:pPr>
            <a:r>
              <a:rPr lang="en-US" sz="2400" dirty="0">
                <a:latin typeface="Times New Roman" panose="02020603050405020304" pitchFamily="18" charset="0"/>
                <a:cs typeface="Times New Roman" panose="02020603050405020304" pitchFamily="18" charset="0"/>
              </a:rPr>
              <a:t>COPD diagnosis is confirmed using a simple test known as the spirometry. </a:t>
            </a:r>
            <a:endParaRPr lang="en-US" sz="2400" dirty="0" smtClean="0">
              <a:latin typeface="Times New Roman" panose="02020603050405020304" pitchFamily="18" charset="0"/>
              <a:cs typeface="Times New Roman" panose="02020603050405020304" pitchFamily="18" charset="0"/>
            </a:endParaRPr>
          </a:p>
          <a:p>
            <a:pPr>
              <a:lnSpc>
                <a:spcPct val="200000"/>
              </a:lnSpc>
            </a:pPr>
            <a:r>
              <a:rPr lang="en-US" sz="2400" dirty="0" smtClean="0">
                <a:latin typeface="Times New Roman" panose="02020603050405020304" pitchFamily="18" charset="0"/>
                <a:cs typeface="Times New Roman" panose="02020603050405020304" pitchFamily="18" charset="0"/>
              </a:rPr>
              <a:t>Ventilation </a:t>
            </a:r>
            <a:r>
              <a:rPr lang="en-US" sz="2400" dirty="0">
                <a:latin typeface="Times New Roman" panose="02020603050405020304" pitchFamily="18" charset="0"/>
                <a:cs typeface="Times New Roman" panose="02020603050405020304" pitchFamily="18" charset="0"/>
              </a:rPr>
              <a:t>management strategies has highly been advocated for in COPD </a:t>
            </a:r>
            <a:r>
              <a:rPr lang="en-US" sz="2400" dirty="0" smtClean="0">
                <a:latin typeface="Times New Roman" panose="02020603050405020304" pitchFamily="18" charset="0"/>
                <a:cs typeface="Times New Roman" panose="02020603050405020304" pitchFamily="18" charset="0"/>
              </a:rPr>
              <a:t>management.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2580203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42683"/>
          </a:xfrm>
        </p:spPr>
        <p:txBody>
          <a:bodyPr>
            <a:normAutofit/>
          </a:bodyPr>
          <a:lstStyle/>
          <a:p>
            <a:pPr algn="ctr"/>
            <a:r>
              <a:rPr lang="en-US" sz="4000" dirty="0">
                <a:latin typeface="Times New Roman" panose="02020603050405020304" pitchFamily="18" charset="0"/>
                <a:cs typeface="Times New Roman" panose="02020603050405020304" pitchFamily="18" charset="0"/>
              </a:rPr>
              <a:t>References </a:t>
            </a:r>
            <a:endParaRPr lang="en-US" dirty="0"/>
          </a:p>
        </p:txBody>
      </p:sp>
      <p:sp>
        <p:nvSpPr>
          <p:cNvPr id="3" name="Content Placeholder 2"/>
          <p:cNvSpPr>
            <a:spLocks noGrp="1"/>
          </p:cNvSpPr>
          <p:nvPr>
            <p:ph idx="1"/>
          </p:nvPr>
        </p:nvSpPr>
        <p:spPr>
          <a:xfrm>
            <a:off x="838200" y="842681"/>
            <a:ext cx="10515600" cy="6489771"/>
          </a:xfrm>
        </p:spPr>
        <p:txBody>
          <a:bodyPr>
            <a:noAutofit/>
          </a:bodyPr>
          <a:lstStyle/>
          <a:p>
            <a:r>
              <a:rPr lang="en-US" sz="2400" dirty="0">
                <a:latin typeface="Times New Roman" panose="02020603050405020304" pitchFamily="18" charset="0"/>
                <a:cs typeface="Times New Roman" panose="02020603050405020304" pitchFamily="18" charset="0"/>
              </a:rPr>
              <a:t>Bourgeois, D., Inquimbert, C., Ottolenghi, L., &amp; Carrouel, F. (2019). Periodontal pathogens as risk factors of cardiovascular diseases, diabetes, rheumatoid arthritis, cancer, and chronic obstructive pulmonary disease—is there cause for consideration? </a:t>
            </a:r>
            <a:r>
              <a:rPr lang="en-US" sz="2400" i="1" dirty="0">
                <a:latin typeface="Times New Roman" panose="02020603050405020304" pitchFamily="18" charset="0"/>
                <a:cs typeface="Times New Roman" panose="02020603050405020304" pitchFamily="18" charset="0"/>
              </a:rPr>
              <a:t>Microorganisms</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7</a:t>
            </a:r>
            <a:r>
              <a:rPr lang="en-US" sz="2400" dirty="0">
                <a:latin typeface="Times New Roman" panose="02020603050405020304" pitchFamily="18" charset="0"/>
                <a:cs typeface="Times New Roman" panose="02020603050405020304" pitchFamily="18" charset="0"/>
              </a:rPr>
              <a:t>(10), 424.</a:t>
            </a:r>
          </a:p>
          <a:p>
            <a:r>
              <a:rPr lang="en-US" sz="2400" dirty="0">
                <a:latin typeface="Times New Roman" panose="02020603050405020304" pitchFamily="18" charset="0"/>
                <a:cs typeface="Times New Roman" panose="02020603050405020304" pitchFamily="18" charset="0"/>
              </a:rPr>
              <a:t>Celli, B. R., &amp; Wedzicha, J. A. (2019). Update on clinical aspects of chronic obstructive pulmonary disease. </a:t>
            </a:r>
            <a:r>
              <a:rPr lang="en-US" sz="2400" i="1" dirty="0">
                <a:latin typeface="Times New Roman" panose="02020603050405020304" pitchFamily="18" charset="0"/>
                <a:cs typeface="Times New Roman" panose="02020603050405020304" pitchFamily="18" charset="0"/>
              </a:rPr>
              <a:t>New England Journal of Medicine</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381</a:t>
            </a:r>
            <a:r>
              <a:rPr lang="en-US" sz="2400" dirty="0">
                <a:latin typeface="Times New Roman" panose="02020603050405020304" pitchFamily="18" charset="0"/>
                <a:cs typeface="Times New Roman" panose="02020603050405020304" pitchFamily="18" charset="0"/>
              </a:rPr>
              <a:t>(13), 1257-1266.</a:t>
            </a:r>
          </a:p>
          <a:p>
            <a:r>
              <a:rPr lang="en-US" sz="2400" dirty="0">
                <a:latin typeface="Times New Roman" panose="02020603050405020304" pitchFamily="18" charset="0"/>
                <a:cs typeface="Times New Roman" panose="02020603050405020304" pitchFamily="18" charset="0"/>
              </a:rPr>
              <a:t>Lowe, K. E., Regan, E. A., Anzueto, A., Austin, E., Austin, J. H., Beaty, T. H., ... &amp; Crapo, J. D. (2019). COPDGene® 2019: redefining the diagnosis of chronic obstructive pulmonary disease. </a:t>
            </a:r>
            <a:r>
              <a:rPr lang="en-US" sz="2400" i="1" dirty="0">
                <a:latin typeface="Times New Roman" panose="02020603050405020304" pitchFamily="18" charset="0"/>
                <a:cs typeface="Times New Roman" panose="02020603050405020304" pitchFamily="18" charset="0"/>
              </a:rPr>
              <a:t>Chronic Obstructive Pulmonary Diseases: Journal of the COPD Foundation</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6</a:t>
            </a:r>
            <a:r>
              <a:rPr lang="en-US" sz="2400" dirty="0">
                <a:latin typeface="Times New Roman" panose="02020603050405020304" pitchFamily="18" charset="0"/>
                <a:cs typeface="Times New Roman" panose="02020603050405020304" pitchFamily="18" charset="0"/>
              </a:rPr>
              <a:t>(5), 384.</a:t>
            </a:r>
          </a:p>
          <a:p>
            <a:r>
              <a:rPr lang="en-US" sz="2400" dirty="0">
                <a:latin typeface="Times New Roman" panose="02020603050405020304" pitchFamily="18" charset="0"/>
                <a:cs typeface="Times New Roman" panose="02020603050405020304" pitchFamily="18" charset="0"/>
              </a:rPr>
              <a:t>Mowery, N. T. (2017). Ventilator strategies for chronic obstructive pulmonary disease and acute respiratory distress syndrome. </a:t>
            </a:r>
            <a:r>
              <a:rPr lang="en-US" sz="2400" i="1" dirty="0">
                <a:latin typeface="Times New Roman" panose="02020603050405020304" pitchFamily="18" charset="0"/>
                <a:cs typeface="Times New Roman" panose="02020603050405020304" pitchFamily="18" charset="0"/>
              </a:rPr>
              <a:t>Surgical Clinics</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97</a:t>
            </a:r>
            <a:r>
              <a:rPr lang="en-US" sz="2400" dirty="0">
                <a:latin typeface="Times New Roman" panose="02020603050405020304" pitchFamily="18" charset="0"/>
                <a:cs typeface="Times New Roman" panose="02020603050405020304" pitchFamily="18" charset="0"/>
              </a:rPr>
              <a:t>(6), 1381-1397.</a:t>
            </a:r>
          </a:p>
          <a:p>
            <a:r>
              <a:rPr lang="en-US" sz="2400" dirty="0">
                <a:latin typeface="Times New Roman" panose="02020603050405020304" pitchFamily="18" charset="0"/>
                <a:cs typeface="Times New Roman" panose="02020603050405020304" pitchFamily="18" charset="0"/>
              </a:rPr>
              <a:t>Riley, C. M., &amp; Sciurba, F. C. (2019). Diagnosis and outpatient management of chronic obstructive pulmonary disease: a review. </a:t>
            </a:r>
            <a:r>
              <a:rPr lang="en-US" sz="2400" i="1" dirty="0">
                <a:latin typeface="Times New Roman" panose="02020603050405020304" pitchFamily="18" charset="0"/>
                <a:cs typeface="Times New Roman" panose="02020603050405020304" pitchFamily="18" charset="0"/>
              </a:rPr>
              <a:t>Jama</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321</a:t>
            </a:r>
            <a:r>
              <a:rPr lang="en-US" sz="2400" dirty="0">
                <a:latin typeface="Times New Roman" panose="02020603050405020304" pitchFamily="18" charset="0"/>
                <a:cs typeface="Times New Roman" panose="02020603050405020304" pitchFamily="18" charset="0"/>
              </a:rPr>
              <a:t>(8), 786-797</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7030483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01115"/>
          </a:xfrm>
        </p:spPr>
        <p:txBody>
          <a:bodyPr>
            <a:normAutofit fontScale="90000"/>
          </a:bodyPr>
          <a:lstStyle/>
          <a:p>
            <a:pPr algn="ctr"/>
            <a:r>
              <a:rPr lang="en-US" sz="4000" dirty="0" smtClean="0">
                <a:latin typeface="Times New Roman" panose="02020603050405020304" pitchFamily="18" charset="0"/>
                <a:cs typeface="Times New Roman" panose="02020603050405020304" pitchFamily="18" charset="0"/>
              </a:rPr>
              <a:t>Introduction</a:t>
            </a:r>
            <a:r>
              <a:rPr lang="en-US" dirty="0" smtClean="0"/>
              <a:t/>
            </a:r>
            <a:br>
              <a:rPr lang="en-US" dirty="0" smtClean="0"/>
            </a:br>
            <a:endParaRPr lang="en-US" dirty="0"/>
          </a:p>
        </p:txBody>
      </p:sp>
      <p:sp>
        <p:nvSpPr>
          <p:cNvPr id="3" name="Content Placeholder 2"/>
          <p:cNvSpPr>
            <a:spLocks noGrp="1"/>
          </p:cNvSpPr>
          <p:nvPr>
            <p:ph idx="1"/>
          </p:nvPr>
        </p:nvSpPr>
        <p:spPr>
          <a:xfrm>
            <a:off x="838200" y="1825625"/>
            <a:ext cx="10515600" cy="3935095"/>
          </a:xfrm>
        </p:spPr>
        <p:txBody>
          <a:bodyPr/>
          <a:lstStyle/>
          <a:p>
            <a:pPr>
              <a:lnSpc>
                <a:spcPct val="200000"/>
              </a:lnSpc>
            </a:pPr>
            <a:r>
              <a:rPr lang="en-US" sz="2400" dirty="0" smtClean="0">
                <a:latin typeface="Times New Roman" panose="02020603050405020304" pitchFamily="18" charset="0"/>
                <a:cs typeface="Times New Roman" panose="02020603050405020304" pitchFamily="18" charset="0"/>
              </a:rPr>
              <a:t>COPD affects the patients' lungs structure.</a:t>
            </a:r>
          </a:p>
          <a:p>
            <a:pPr>
              <a:lnSpc>
                <a:spcPct val="200000"/>
              </a:lnSpc>
            </a:pPr>
            <a:r>
              <a:rPr lang="en-US" sz="2400" dirty="0" smtClean="0">
                <a:latin typeface="Times New Roman" panose="02020603050405020304" pitchFamily="18" charset="0"/>
                <a:cs typeface="Times New Roman" panose="02020603050405020304" pitchFamily="18" charset="0"/>
              </a:rPr>
              <a:t>It affects their ability to breath.</a:t>
            </a:r>
          </a:p>
          <a:p>
            <a:pPr>
              <a:lnSpc>
                <a:spcPct val="200000"/>
              </a:lnSpc>
            </a:pPr>
            <a:r>
              <a:rPr lang="en-US" sz="2400" dirty="0" smtClean="0">
                <a:latin typeface="Times New Roman" panose="02020603050405020304" pitchFamily="18" charset="0"/>
                <a:cs typeface="Times New Roman" panose="02020603050405020304" pitchFamily="18" charset="0"/>
              </a:rPr>
              <a:t>The disease damages the tiny air sacs and the airways </a:t>
            </a:r>
            <a:r>
              <a:rPr lang="en-US" sz="2400" dirty="0">
                <a:latin typeface="Times New Roman" panose="02020603050405020304" pitchFamily="18" charset="0"/>
                <a:cs typeface="Times New Roman" panose="02020603050405020304" pitchFamily="18" charset="0"/>
              </a:rPr>
              <a:t>(Lowe et al., 2019).</a:t>
            </a:r>
            <a:endParaRPr lang="en-US" sz="2400" dirty="0" smtClean="0">
              <a:latin typeface="Times New Roman" panose="02020603050405020304" pitchFamily="18" charset="0"/>
              <a:cs typeface="Times New Roman" panose="02020603050405020304" pitchFamily="18" charset="0"/>
            </a:endParaRPr>
          </a:p>
          <a:p>
            <a:pPr>
              <a:lnSpc>
                <a:spcPct val="200000"/>
              </a:lnSpc>
            </a:pPr>
            <a:r>
              <a:rPr lang="en-US" sz="2400" dirty="0" smtClean="0">
                <a:latin typeface="Times New Roman" panose="02020603050405020304" pitchFamily="18" charset="0"/>
                <a:cs typeface="Times New Roman" panose="02020603050405020304" pitchFamily="18" charset="0"/>
              </a:rPr>
              <a:t>Treatment cannot undo COPD's damages.</a:t>
            </a:r>
          </a:p>
          <a:p>
            <a:endParaRPr lang="en-US" dirty="0" smtClean="0"/>
          </a:p>
          <a:p>
            <a:endParaRPr lang="en-US" dirty="0"/>
          </a:p>
        </p:txBody>
      </p:sp>
    </p:spTree>
    <p:extLst>
      <p:ext uri="{BB962C8B-B14F-4D97-AF65-F5344CB8AC3E}">
        <p14:creationId xmlns="" xmlns:p14="http://schemas.microsoft.com/office/powerpoint/2010/main" val="1037042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Pathophysiology of COPD</a:t>
            </a:r>
            <a:r>
              <a:rPr lang="en-US" dirty="0"/>
              <a:t/>
            </a:r>
            <a:br>
              <a:rPr lang="en-US" dirty="0"/>
            </a:br>
            <a:endParaRPr lang="en-US" dirty="0"/>
          </a:p>
        </p:txBody>
      </p:sp>
      <p:sp>
        <p:nvSpPr>
          <p:cNvPr id="3" name="Content Placeholder 2"/>
          <p:cNvSpPr>
            <a:spLocks noGrp="1"/>
          </p:cNvSpPr>
          <p:nvPr>
            <p:ph idx="1"/>
          </p:nvPr>
        </p:nvSpPr>
        <p:spPr/>
        <p:txBody>
          <a:bodyPr>
            <a:noAutofit/>
          </a:bodyPr>
          <a:lstStyle/>
          <a:p>
            <a:pPr>
              <a:lnSpc>
                <a:spcPct val="200000"/>
              </a:lnSpc>
            </a:pPr>
            <a:r>
              <a:rPr lang="en-US" sz="2400" dirty="0">
                <a:latin typeface="Times New Roman" panose="02020603050405020304" pitchFamily="18" charset="0"/>
                <a:cs typeface="Times New Roman" panose="02020603050405020304" pitchFamily="18" charset="0"/>
              </a:rPr>
              <a:t>COPD is a universal term used to stand for numerous chronic lung </a:t>
            </a:r>
            <a:r>
              <a:rPr lang="en-US" sz="2400" dirty="0" smtClean="0">
                <a:latin typeface="Times New Roman" panose="02020603050405020304" pitchFamily="18" charset="0"/>
                <a:cs typeface="Times New Roman" panose="02020603050405020304" pitchFamily="18" charset="0"/>
              </a:rPr>
              <a:t>diseases.</a:t>
            </a:r>
          </a:p>
          <a:p>
            <a:pPr>
              <a:lnSpc>
                <a:spcPct val="200000"/>
              </a:lnSpc>
            </a:pPr>
            <a:r>
              <a:rPr lang="en-US" sz="2400" dirty="0">
                <a:latin typeface="Times New Roman" panose="02020603050405020304" pitchFamily="18" charset="0"/>
                <a:cs typeface="Times New Roman" panose="02020603050405020304" pitchFamily="18" charset="0"/>
              </a:rPr>
              <a:t>The two significant diseases under </a:t>
            </a:r>
            <a:r>
              <a:rPr lang="en-US" sz="2400" dirty="0" smtClean="0">
                <a:latin typeface="Times New Roman" panose="02020603050405020304" pitchFamily="18" charset="0"/>
                <a:cs typeface="Times New Roman" panose="02020603050405020304" pitchFamily="18" charset="0"/>
              </a:rPr>
              <a:t>COPD are </a:t>
            </a:r>
            <a:r>
              <a:rPr lang="en-US" sz="2400" dirty="0">
                <a:latin typeface="Times New Roman" panose="02020603050405020304" pitchFamily="18" charset="0"/>
                <a:cs typeface="Times New Roman" panose="02020603050405020304" pitchFamily="18" charset="0"/>
              </a:rPr>
              <a:t>emphysema and chronic </a:t>
            </a:r>
            <a:r>
              <a:rPr lang="en-US" sz="2400" dirty="0" smtClean="0">
                <a:latin typeface="Times New Roman" panose="02020603050405020304" pitchFamily="18" charset="0"/>
                <a:cs typeface="Times New Roman" panose="02020603050405020304" pitchFamily="18" charset="0"/>
              </a:rPr>
              <a:t>bronchitis.</a:t>
            </a:r>
          </a:p>
          <a:p>
            <a:pPr>
              <a:lnSpc>
                <a:spcPct val="200000"/>
              </a:lnSpc>
            </a:pPr>
            <a:r>
              <a:rPr lang="en-US" sz="2400" dirty="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mphysema </a:t>
            </a:r>
            <a:r>
              <a:rPr lang="en-US" sz="2400" dirty="0">
                <a:latin typeface="Times New Roman" panose="02020603050405020304" pitchFamily="18" charset="0"/>
                <a:cs typeface="Times New Roman" panose="02020603050405020304" pitchFamily="18" charset="0"/>
              </a:rPr>
              <a:t>affects the </a:t>
            </a:r>
            <a:r>
              <a:rPr lang="en-US" sz="2400" dirty="0" smtClean="0">
                <a:latin typeface="Times New Roman" panose="02020603050405020304" pitchFamily="18" charset="0"/>
                <a:cs typeface="Times New Roman" panose="02020603050405020304" pitchFamily="18" charset="0"/>
              </a:rPr>
              <a:t>alveoli </a:t>
            </a:r>
            <a:r>
              <a:rPr lang="en-US" sz="2400" dirty="0">
                <a:latin typeface="Times New Roman" panose="02020603050405020304" pitchFamily="18" charset="0"/>
                <a:cs typeface="Times New Roman" panose="02020603050405020304" pitchFamily="18" charset="0"/>
              </a:rPr>
              <a:t>(Celli &amp; Wedzicha, 2019). </a:t>
            </a:r>
            <a:endParaRPr lang="en-US" sz="2400" dirty="0" smtClean="0">
              <a:latin typeface="Times New Roman" panose="02020603050405020304" pitchFamily="18" charset="0"/>
              <a:cs typeface="Times New Roman" panose="02020603050405020304" pitchFamily="18" charset="0"/>
            </a:endParaRPr>
          </a:p>
          <a:p>
            <a:pPr>
              <a:lnSpc>
                <a:spcPct val="200000"/>
              </a:lnSpc>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disease </a:t>
            </a:r>
            <a:r>
              <a:rPr lang="en-US" sz="2400" dirty="0" smtClean="0">
                <a:latin typeface="Times New Roman" panose="02020603050405020304" pitchFamily="18" charset="0"/>
                <a:cs typeface="Times New Roman" panose="02020603050405020304" pitchFamily="18" charset="0"/>
              </a:rPr>
              <a:t>damages </a:t>
            </a:r>
            <a:r>
              <a:rPr lang="en-US" sz="2400" dirty="0">
                <a:latin typeface="Times New Roman" panose="02020603050405020304" pitchFamily="18" charset="0"/>
                <a:cs typeface="Times New Roman" panose="02020603050405020304" pitchFamily="18" charset="0"/>
              </a:rPr>
              <a:t>the fibers, making up the alveoli </a:t>
            </a:r>
            <a:r>
              <a:rPr lang="en-US" sz="2400" dirty="0" smtClean="0">
                <a:latin typeface="Times New Roman" panose="02020603050405020304" pitchFamily="18" charset="0"/>
                <a:cs typeface="Times New Roman" panose="02020603050405020304" pitchFamily="18" charset="0"/>
              </a:rPr>
              <a:t>walls.</a:t>
            </a:r>
          </a:p>
        </p:txBody>
      </p:sp>
    </p:spTree>
    <p:extLst>
      <p:ext uri="{BB962C8B-B14F-4D97-AF65-F5344CB8AC3E}">
        <p14:creationId xmlns="" xmlns:p14="http://schemas.microsoft.com/office/powerpoint/2010/main" val="3902229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Pathophysiology of COPD</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nSpc>
                <a:spcPct val="200000"/>
              </a:lnSpc>
            </a:pPr>
            <a:r>
              <a:rPr lang="en-US" sz="2400" dirty="0" smtClean="0">
                <a:latin typeface="Times New Roman" panose="02020603050405020304" pitchFamily="18" charset="0"/>
                <a:cs typeface="Times New Roman" panose="02020603050405020304" pitchFamily="18" charset="0"/>
              </a:rPr>
              <a:t>Chronic bronchitis is the irritation and inflammation of the bronchial tubes.</a:t>
            </a:r>
          </a:p>
          <a:p>
            <a:pPr>
              <a:lnSpc>
                <a:spcPct val="200000"/>
              </a:lnSpc>
            </a:pPr>
            <a:r>
              <a:rPr lang="en-US" sz="2400" dirty="0" smtClean="0">
                <a:latin typeface="Times New Roman" panose="02020603050405020304" pitchFamily="18" charset="0"/>
                <a:cs typeface="Times New Roman" panose="02020603050405020304" pitchFamily="18" charset="0"/>
              </a:rPr>
              <a:t>Bronchial </a:t>
            </a:r>
            <a:r>
              <a:rPr lang="en-US" sz="2400" dirty="0">
                <a:latin typeface="Times New Roman" panose="02020603050405020304" pitchFamily="18" charset="0"/>
                <a:cs typeface="Times New Roman" panose="02020603050405020304" pitchFamily="18" charset="0"/>
              </a:rPr>
              <a:t>tubes' irritation, this causes mucus to build </a:t>
            </a:r>
            <a:r>
              <a:rPr lang="en-US" sz="2400" dirty="0" smtClean="0">
                <a:latin typeface="Times New Roman" panose="02020603050405020304" pitchFamily="18" charset="0"/>
                <a:cs typeface="Times New Roman" panose="02020603050405020304" pitchFamily="18" charset="0"/>
              </a:rPr>
              <a:t>up.</a:t>
            </a:r>
          </a:p>
          <a:p>
            <a:pPr>
              <a:lnSpc>
                <a:spcPct val="200000"/>
              </a:lnSpc>
            </a:pPr>
            <a:r>
              <a:rPr lang="en-US" sz="2400" dirty="0" smtClean="0">
                <a:latin typeface="Times New Roman" panose="02020603050405020304" pitchFamily="18" charset="0"/>
                <a:cs typeface="Times New Roman" panose="02020603050405020304" pitchFamily="18" charset="0"/>
              </a:rPr>
              <a:t>This obstructs </a:t>
            </a:r>
            <a:r>
              <a:rPr lang="en-US" sz="2400" dirty="0">
                <a:latin typeface="Times New Roman" panose="02020603050405020304" pitchFamily="18" charset="0"/>
                <a:cs typeface="Times New Roman" panose="02020603050405020304" pitchFamily="18" charset="0"/>
              </a:rPr>
              <a:t>the movement of oxygen and carbon dioxide in and out of the </a:t>
            </a:r>
            <a:r>
              <a:rPr lang="en-US" sz="2400" dirty="0" smtClean="0">
                <a:latin typeface="Times New Roman" panose="02020603050405020304" pitchFamily="18" charset="0"/>
                <a:cs typeface="Times New Roman" panose="02020603050405020304" pitchFamily="18" charset="0"/>
              </a:rPr>
              <a:t>lungs </a:t>
            </a:r>
            <a:r>
              <a:rPr lang="en-US" sz="2400" dirty="0">
                <a:latin typeface="Times New Roman" panose="02020603050405020304" pitchFamily="18" charset="0"/>
                <a:cs typeface="Times New Roman" panose="02020603050405020304" pitchFamily="18" charset="0"/>
              </a:rPr>
              <a:t>(Bourgeois et al., 2019).</a:t>
            </a:r>
          </a:p>
          <a:p>
            <a:pPr marL="0" indent="0">
              <a:lnSpc>
                <a:spcPct val="200000"/>
              </a:lnSpc>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674484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The Causes of COPD</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nSpc>
                <a:spcPct val="200000"/>
              </a:lnSpc>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primary cause of COPD is </a:t>
            </a:r>
            <a:r>
              <a:rPr lang="en-US" sz="2400" dirty="0" smtClean="0">
                <a:latin typeface="Times New Roman" panose="02020603050405020304" pitchFamily="18" charset="0"/>
                <a:cs typeface="Times New Roman" panose="02020603050405020304" pitchFamily="18" charset="0"/>
              </a:rPr>
              <a:t>tobacco smoking. Others include:</a:t>
            </a:r>
          </a:p>
          <a:p>
            <a:pPr>
              <a:lnSpc>
                <a:spcPct val="200000"/>
              </a:lnSpc>
            </a:pPr>
            <a:r>
              <a:rPr lang="en-US" sz="2400" dirty="0" smtClean="0">
                <a:latin typeface="Times New Roman" panose="02020603050405020304" pitchFamily="18" charset="0"/>
                <a:cs typeface="Times New Roman" panose="02020603050405020304" pitchFamily="18" charset="0"/>
              </a:rPr>
              <a:t>Exposure </a:t>
            </a:r>
            <a:r>
              <a:rPr lang="en-US" sz="2400" dirty="0">
                <a:latin typeface="Times New Roman" panose="02020603050405020304" pitchFamily="18" charset="0"/>
                <a:cs typeface="Times New Roman" panose="02020603050405020304" pitchFamily="18" charset="0"/>
              </a:rPr>
              <a:t>to fumes from gas burned for cooking in unventilated </a:t>
            </a:r>
            <a:r>
              <a:rPr lang="en-US" sz="2400" dirty="0" smtClean="0">
                <a:latin typeface="Times New Roman" panose="02020603050405020304" pitchFamily="18" charset="0"/>
                <a:cs typeface="Times New Roman" panose="02020603050405020304" pitchFamily="18" charset="0"/>
              </a:rPr>
              <a:t>rooms.</a:t>
            </a:r>
          </a:p>
          <a:p>
            <a:pPr>
              <a:lnSpc>
                <a:spcPct val="200000"/>
              </a:lnSpc>
            </a:pPr>
            <a:r>
              <a:rPr lang="en-US" sz="2400" dirty="0" smtClean="0">
                <a:latin typeface="Times New Roman" panose="02020603050405020304" pitchFamily="18" charset="0"/>
                <a:cs typeface="Times New Roman" panose="02020603050405020304" pitchFamily="18" charset="0"/>
              </a:rPr>
              <a:t>Second-hand </a:t>
            </a:r>
            <a:r>
              <a:rPr lang="en-US" sz="2400" dirty="0">
                <a:latin typeface="Times New Roman" panose="02020603050405020304" pitchFamily="18" charset="0"/>
                <a:cs typeface="Times New Roman" panose="02020603050405020304" pitchFamily="18" charset="0"/>
              </a:rPr>
              <a:t>tobacco smoke (Bourgeois et al., 2019</a:t>
            </a:r>
            <a:r>
              <a:rPr lang="en-US" sz="2400" dirty="0" smtClean="0">
                <a:latin typeface="Times New Roman" panose="02020603050405020304" pitchFamily="18" charset="0"/>
                <a:cs typeface="Times New Roman" panose="02020603050405020304" pitchFamily="18" charset="0"/>
              </a:rPr>
              <a:t>).</a:t>
            </a:r>
          </a:p>
          <a:p>
            <a:pPr>
              <a:lnSpc>
                <a:spcPct val="200000"/>
              </a:lnSpc>
            </a:pPr>
            <a:r>
              <a:rPr lang="en-US" sz="2400" dirty="0" smtClean="0">
                <a:latin typeface="Times New Roman" panose="02020603050405020304" pitchFamily="18" charset="0"/>
                <a:cs typeface="Times New Roman" panose="02020603050405020304" pitchFamily="18" charset="0"/>
              </a:rPr>
              <a:t>Environmental chemicals.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2097580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COPD Risk Factors</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smtClean="0">
                <a:latin typeface="Times New Roman" panose="02020603050405020304" pitchFamily="18" charset="0"/>
                <a:cs typeface="Times New Roman" panose="02020603050405020304" pitchFamily="18" charset="0"/>
              </a:rPr>
              <a:t>Smoking.</a:t>
            </a:r>
          </a:p>
          <a:p>
            <a:pPr>
              <a:lnSpc>
                <a:spcPct val="200000"/>
              </a:lnSpc>
            </a:pPr>
            <a:r>
              <a:rPr lang="en-US" sz="2400" dirty="0" smtClean="0">
                <a:latin typeface="Times New Roman" panose="02020603050405020304" pitchFamily="18" charset="0"/>
                <a:cs typeface="Times New Roman" panose="02020603050405020304" pitchFamily="18" charset="0"/>
              </a:rPr>
              <a:t>Prolonged </a:t>
            </a:r>
            <a:r>
              <a:rPr lang="en-US" sz="2400" dirty="0">
                <a:latin typeface="Times New Roman" panose="02020603050405020304" pitchFamily="18" charset="0"/>
                <a:cs typeface="Times New Roman" panose="02020603050405020304" pitchFamily="18" charset="0"/>
              </a:rPr>
              <a:t>exposure to lung </a:t>
            </a:r>
            <a:r>
              <a:rPr lang="en-US" sz="2400" dirty="0" smtClean="0">
                <a:latin typeface="Times New Roman" panose="02020603050405020304" pitchFamily="18" charset="0"/>
                <a:cs typeface="Times New Roman" panose="02020603050405020304" pitchFamily="18" charset="0"/>
              </a:rPr>
              <a:t>irritants.</a:t>
            </a:r>
          </a:p>
          <a:p>
            <a:pPr>
              <a:lnSpc>
                <a:spcPct val="200000"/>
              </a:lnSpc>
            </a:pPr>
            <a:r>
              <a:rPr lang="en-US" sz="2400" dirty="0" smtClean="0">
                <a:latin typeface="Times New Roman" panose="02020603050405020304" pitchFamily="18" charset="0"/>
                <a:cs typeface="Times New Roman" panose="02020603050405020304" pitchFamily="18" charset="0"/>
              </a:rPr>
              <a:t>Age.</a:t>
            </a:r>
          </a:p>
          <a:p>
            <a:pPr>
              <a:lnSpc>
                <a:spcPct val="200000"/>
              </a:lnSpc>
            </a:pPr>
            <a:r>
              <a:rPr lang="en-US" sz="2400" dirty="0" smtClean="0">
                <a:latin typeface="Times New Roman" panose="02020603050405020304" pitchFamily="18" charset="0"/>
                <a:cs typeface="Times New Roman" panose="02020603050405020304" pitchFamily="18" charset="0"/>
              </a:rPr>
              <a:t>Genetic </a:t>
            </a:r>
            <a:r>
              <a:rPr lang="en-US" sz="2400" dirty="0">
                <a:latin typeface="Times New Roman" panose="02020603050405020304" pitchFamily="18" charset="0"/>
                <a:cs typeface="Times New Roman" panose="02020603050405020304" pitchFamily="18" charset="0"/>
              </a:rPr>
              <a:t>conditions such as alpha-1 antitrypsin deficiency (Lowe et al., 2019). </a:t>
            </a:r>
          </a:p>
        </p:txBody>
      </p:sp>
    </p:spTree>
    <p:extLst>
      <p:ext uri="{BB962C8B-B14F-4D97-AF65-F5344CB8AC3E}">
        <p14:creationId xmlns="" xmlns:p14="http://schemas.microsoft.com/office/powerpoint/2010/main" val="22798479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Clinical Manifestation of COPD</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a:latin typeface="Times New Roman" panose="02020603050405020304" pitchFamily="18" charset="0"/>
                <a:cs typeface="Times New Roman" panose="02020603050405020304" pitchFamily="18" charset="0"/>
              </a:rPr>
              <a:t>B</a:t>
            </a:r>
            <a:r>
              <a:rPr lang="en-US" sz="2400" dirty="0" smtClean="0">
                <a:latin typeface="Times New Roman" panose="02020603050405020304" pitchFamily="18" charset="0"/>
                <a:cs typeface="Times New Roman" panose="02020603050405020304" pitchFamily="18" charset="0"/>
              </a:rPr>
              <a:t>reathing difficulties.</a:t>
            </a:r>
          </a:p>
          <a:p>
            <a:pPr>
              <a:lnSpc>
                <a:spcPct val="200000"/>
              </a:lnSpc>
            </a:pPr>
            <a:r>
              <a:rPr lang="en-US" sz="2400" dirty="0">
                <a:latin typeface="Times New Roman" panose="02020603050405020304" pitchFamily="18" charset="0"/>
                <a:cs typeface="Times New Roman" panose="02020603050405020304" pitchFamily="18" charset="0"/>
              </a:rPr>
              <a:t>F</a:t>
            </a:r>
            <a:r>
              <a:rPr lang="en-US" sz="2400" dirty="0" smtClean="0">
                <a:latin typeface="Times New Roman" panose="02020603050405020304" pitchFamily="18" charset="0"/>
                <a:cs typeface="Times New Roman" panose="02020603050405020304" pitchFamily="18" charset="0"/>
              </a:rPr>
              <a:t>requent </a:t>
            </a:r>
            <a:r>
              <a:rPr lang="en-US" sz="2400" dirty="0">
                <a:latin typeface="Times New Roman" panose="02020603050405020304" pitchFamily="18" charset="0"/>
                <a:cs typeface="Times New Roman" panose="02020603050405020304" pitchFamily="18" charset="0"/>
              </a:rPr>
              <a:t>respiratory </a:t>
            </a:r>
            <a:r>
              <a:rPr lang="en-US" sz="2400" dirty="0" smtClean="0">
                <a:latin typeface="Times New Roman" panose="02020603050405020304" pitchFamily="18" charset="0"/>
                <a:cs typeface="Times New Roman" panose="02020603050405020304" pitchFamily="18" charset="0"/>
              </a:rPr>
              <a:t>infections </a:t>
            </a:r>
            <a:r>
              <a:rPr lang="en-US" sz="2400" dirty="0">
                <a:latin typeface="Times New Roman" panose="02020603050405020304" pitchFamily="18" charset="0"/>
                <a:cs typeface="Times New Roman" panose="02020603050405020304" pitchFamily="18" charset="0"/>
              </a:rPr>
              <a:t>(Bourgeois et al., 2019). </a:t>
            </a:r>
            <a:endParaRPr lang="en-US" sz="2400" dirty="0" smtClean="0">
              <a:latin typeface="Times New Roman" panose="02020603050405020304" pitchFamily="18" charset="0"/>
              <a:cs typeface="Times New Roman" panose="02020603050405020304" pitchFamily="18" charset="0"/>
            </a:endParaRPr>
          </a:p>
          <a:p>
            <a:pPr>
              <a:lnSpc>
                <a:spcPct val="200000"/>
              </a:lnSpc>
            </a:pPr>
            <a:r>
              <a:rPr lang="en-US" sz="2400" dirty="0" smtClean="0">
                <a:latin typeface="Times New Roman" panose="02020603050405020304" pitchFamily="18" charset="0"/>
                <a:cs typeface="Times New Roman" panose="02020603050405020304" pitchFamily="18" charset="0"/>
              </a:rPr>
              <a:t>Lack </a:t>
            </a:r>
            <a:r>
              <a:rPr lang="en-US" sz="2400" dirty="0">
                <a:latin typeface="Times New Roman" panose="02020603050405020304" pitchFamily="18" charset="0"/>
                <a:cs typeface="Times New Roman" panose="02020603050405020304" pitchFamily="18" charset="0"/>
              </a:rPr>
              <a:t>of energy, chronic cough, wheezing, and unintended loss of </a:t>
            </a:r>
            <a:r>
              <a:rPr lang="en-US" sz="2400" dirty="0" smtClean="0">
                <a:latin typeface="Times New Roman" panose="02020603050405020304" pitchFamily="18" charset="0"/>
                <a:cs typeface="Times New Roman" panose="02020603050405020304" pitchFamily="18" charset="0"/>
              </a:rPr>
              <a:t>weight.</a:t>
            </a:r>
          </a:p>
          <a:p>
            <a:pPr>
              <a:lnSpc>
                <a:spcPct val="200000"/>
              </a:lnSpc>
            </a:pPr>
            <a:r>
              <a:rPr lang="en-US" sz="2400" dirty="0" smtClean="0">
                <a:latin typeface="Times New Roman" panose="02020603050405020304" pitchFamily="18" charset="0"/>
                <a:cs typeface="Times New Roman" panose="02020603050405020304" pitchFamily="18" charset="0"/>
              </a:rPr>
              <a:t>Chest </a:t>
            </a:r>
            <a:r>
              <a:rPr lang="en-US" sz="2400" dirty="0">
                <a:latin typeface="Times New Roman" panose="02020603050405020304" pitchFamily="18" charset="0"/>
                <a:cs typeface="Times New Roman" panose="02020603050405020304" pitchFamily="18" charset="0"/>
              </a:rPr>
              <a:t>tightness as well as swelling of legs, ankles, and </a:t>
            </a:r>
            <a:r>
              <a:rPr lang="en-US" sz="2400" dirty="0" smtClean="0">
                <a:latin typeface="Times New Roman" panose="02020603050405020304" pitchFamily="18" charset="0"/>
                <a:cs typeface="Times New Roman" panose="02020603050405020304" pitchFamily="18" charset="0"/>
              </a:rPr>
              <a:t>feet.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1345597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Diagnosis of COPD </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a:latin typeface="Times New Roman" panose="02020603050405020304" pitchFamily="18" charset="0"/>
                <a:cs typeface="Times New Roman" panose="02020603050405020304" pitchFamily="18" charset="0"/>
              </a:rPr>
              <a:t>COPD diagnosis is confirmed using </a:t>
            </a:r>
            <a:r>
              <a:rPr lang="en-US" sz="2400" dirty="0" smtClean="0">
                <a:latin typeface="Times New Roman" panose="02020603050405020304" pitchFamily="18" charset="0"/>
                <a:cs typeface="Times New Roman" panose="02020603050405020304" pitchFamily="18" charset="0"/>
              </a:rPr>
              <a:t>spirometry.</a:t>
            </a:r>
          </a:p>
          <a:p>
            <a:pPr>
              <a:lnSpc>
                <a:spcPct val="200000"/>
              </a:lnSpc>
            </a:pPr>
            <a:r>
              <a:rPr lang="en-US" sz="2400" dirty="0">
                <a:latin typeface="Times New Roman" panose="02020603050405020304" pitchFamily="18" charset="0"/>
                <a:cs typeface="Times New Roman" panose="02020603050405020304" pitchFamily="18" charset="0"/>
              </a:rPr>
              <a:t>This test examines how deeply one can </a:t>
            </a:r>
            <a:r>
              <a:rPr lang="en-US" sz="2400" dirty="0" smtClean="0">
                <a:latin typeface="Times New Roman" panose="02020603050405020304" pitchFamily="18" charset="0"/>
                <a:cs typeface="Times New Roman" panose="02020603050405020304" pitchFamily="18" charset="0"/>
              </a:rPr>
              <a:t>breathe.</a:t>
            </a:r>
          </a:p>
          <a:p>
            <a:pPr>
              <a:lnSpc>
                <a:spcPct val="200000"/>
              </a:lnSpc>
            </a:pPr>
            <a:r>
              <a:rPr lang="en-US" sz="2400" dirty="0" smtClean="0">
                <a:latin typeface="Times New Roman" panose="02020603050405020304" pitchFamily="18" charset="0"/>
                <a:cs typeface="Times New Roman" panose="02020603050405020304" pitchFamily="18" charset="0"/>
              </a:rPr>
              <a:t>It also examine </a:t>
            </a:r>
            <a:r>
              <a:rPr lang="en-US" sz="2400" dirty="0">
                <a:latin typeface="Times New Roman" panose="02020603050405020304" pitchFamily="18" charset="0"/>
                <a:cs typeface="Times New Roman" panose="02020603050405020304" pitchFamily="18" charset="0"/>
              </a:rPr>
              <a:t>how fast air can move out and in of the </a:t>
            </a:r>
            <a:r>
              <a:rPr lang="en-US" sz="2400" dirty="0" smtClean="0">
                <a:latin typeface="Times New Roman" panose="02020603050405020304" pitchFamily="18" charset="0"/>
                <a:cs typeface="Times New Roman" panose="02020603050405020304" pitchFamily="18" charset="0"/>
              </a:rPr>
              <a:t>lungs </a:t>
            </a:r>
            <a:r>
              <a:rPr lang="en-US" sz="2400" dirty="0">
                <a:latin typeface="Times New Roman" panose="02020603050405020304" pitchFamily="18" charset="0"/>
                <a:cs typeface="Times New Roman" panose="02020603050405020304" pitchFamily="18" charset="0"/>
              </a:rPr>
              <a:t>(Riley &amp; Sciurba, 2019</a:t>
            </a:r>
            <a:r>
              <a:rPr lang="en-US" sz="2400" dirty="0" smtClean="0">
                <a:latin typeface="Times New Roman" panose="02020603050405020304" pitchFamily="18" charset="0"/>
                <a:cs typeface="Times New Roman" panose="02020603050405020304" pitchFamily="18" charset="0"/>
              </a:rPr>
              <a:t>).</a:t>
            </a:r>
          </a:p>
          <a:p>
            <a:pPr>
              <a:lnSpc>
                <a:spcPct val="200000"/>
              </a:lnSpc>
            </a:pPr>
            <a:r>
              <a:rPr lang="en-US" sz="2400" dirty="0" smtClean="0">
                <a:latin typeface="Times New Roman" panose="02020603050405020304" pitchFamily="18" charset="0"/>
                <a:cs typeface="Times New Roman" panose="02020603050405020304" pitchFamily="18" charset="0"/>
              </a:rPr>
              <a:t>Signs and symptoms also </a:t>
            </a:r>
            <a:r>
              <a:rPr lang="en-US" sz="2400" dirty="0">
                <a:latin typeface="Times New Roman" panose="02020603050405020304" pitchFamily="18" charset="0"/>
                <a:cs typeface="Times New Roman" panose="02020603050405020304" pitchFamily="18" charset="0"/>
              </a:rPr>
              <a:t>help with the </a:t>
            </a:r>
            <a:r>
              <a:rPr lang="en-US" sz="2400" dirty="0" smtClean="0">
                <a:latin typeface="Times New Roman" panose="02020603050405020304" pitchFamily="18" charset="0"/>
                <a:cs typeface="Times New Roman" panose="02020603050405020304" pitchFamily="18" charset="0"/>
              </a:rPr>
              <a:t>diagnosis.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9537539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Treatment of COPD </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smtClean="0">
                <a:latin typeface="Times New Roman" panose="02020603050405020304" pitchFamily="18" charset="0"/>
                <a:cs typeface="Times New Roman" panose="02020603050405020304" pitchFamily="18" charset="0"/>
              </a:rPr>
              <a:t>Stopping to smoke.</a:t>
            </a:r>
          </a:p>
          <a:p>
            <a:pPr>
              <a:lnSpc>
                <a:spcPct val="200000"/>
              </a:lnSpc>
            </a:pPr>
            <a:r>
              <a:rPr lang="en-US" sz="2400" dirty="0" smtClean="0">
                <a:latin typeface="Times New Roman" panose="02020603050405020304" pitchFamily="18" charset="0"/>
                <a:cs typeface="Times New Roman" panose="02020603050405020304" pitchFamily="18" charset="0"/>
              </a:rPr>
              <a:t>Use </a:t>
            </a:r>
            <a:r>
              <a:rPr lang="en-US" sz="2400" dirty="0">
                <a:latin typeface="Times New Roman" panose="02020603050405020304" pitchFamily="18" charset="0"/>
                <a:cs typeface="Times New Roman" panose="02020603050405020304" pitchFamily="18" charset="0"/>
              </a:rPr>
              <a:t>of inhalers and </a:t>
            </a:r>
            <a:r>
              <a:rPr lang="en-US" sz="2400" dirty="0" smtClean="0">
                <a:latin typeface="Times New Roman" panose="02020603050405020304" pitchFamily="18" charset="0"/>
                <a:cs typeface="Times New Roman" panose="02020603050405020304" pitchFamily="18" charset="0"/>
              </a:rPr>
              <a:t>tablets </a:t>
            </a:r>
            <a:r>
              <a:rPr lang="en-US" sz="2400" dirty="0">
                <a:latin typeface="Times New Roman" panose="02020603050405020304" pitchFamily="18" charset="0"/>
                <a:cs typeface="Times New Roman" panose="02020603050405020304" pitchFamily="18" charset="0"/>
              </a:rPr>
              <a:t>(Riley &amp; Sciurba, 2019)</a:t>
            </a:r>
            <a:r>
              <a:rPr lang="en-US" sz="2400" dirty="0" smtClean="0">
                <a:latin typeface="Times New Roman" panose="02020603050405020304" pitchFamily="18" charset="0"/>
                <a:cs typeface="Times New Roman" panose="02020603050405020304" pitchFamily="18" charset="0"/>
              </a:rPr>
              <a:t>.</a:t>
            </a:r>
          </a:p>
          <a:p>
            <a:pPr>
              <a:lnSpc>
                <a:spcPct val="200000"/>
              </a:lnSpc>
            </a:pPr>
            <a:r>
              <a:rPr lang="en-US" sz="2400" dirty="0" smtClean="0">
                <a:latin typeface="Times New Roman" panose="02020603050405020304" pitchFamily="18" charset="0"/>
                <a:cs typeface="Times New Roman" panose="02020603050405020304" pitchFamily="18" charset="0"/>
              </a:rPr>
              <a:t>Pulmonary rehabilitation.</a:t>
            </a:r>
          </a:p>
          <a:p>
            <a:pPr>
              <a:lnSpc>
                <a:spcPct val="200000"/>
              </a:lnSpc>
            </a:pPr>
            <a:r>
              <a:rPr lang="en-US" sz="2400" dirty="0" smtClean="0">
                <a:latin typeface="Times New Roman" panose="02020603050405020304" pitchFamily="18" charset="0"/>
                <a:cs typeface="Times New Roman" panose="02020603050405020304" pitchFamily="18" charset="0"/>
              </a:rPr>
              <a:t>Surgery.</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9875727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87</TotalTime>
  <Words>1962</Words>
  <Application>Microsoft Office PowerPoint</Application>
  <PresentationFormat>Custom</PresentationFormat>
  <Paragraphs>87</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Chronic Obstructive Pulmonary Diseases </vt:lpstr>
      <vt:lpstr>Introduction </vt:lpstr>
      <vt:lpstr>Pathophysiology of COPD </vt:lpstr>
      <vt:lpstr>Pathophysiology of COPD </vt:lpstr>
      <vt:lpstr>The Causes of COPD </vt:lpstr>
      <vt:lpstr>COPD Risk Factors </vt:lpstr>
      <vt:lpstr>Clinical Manifestation of COPD </vt:lpstr>
      <vt:lpstr>Diagnosis of COPD  </vt:lpstr>
      <vt:lpstr>Treatment of COPD  </vt:lpstr>
      <vt:lpstr>Ventilation Management Strategies  </vt:lpstr>
      <vt:lpstr> Compare and Contrast Ventilation Management Strategies and Other Methods </vt:lpstr>
      <vt:lpstr>Conclusion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 maundu</dc:creator>
  <cp:lastModifiedBy>Kevin</cp:lastModifiedBy>
  <cp:revision>12</cp:revision>
  <dcterms:created xsi:type="dcterms:W3CDTF">2021-02-17T15:28:43Z</dcterms:created>
  <dcterms:modified xsi:type="dcterms:W3CDTF">2021-02-17T18:37:43Z</dcterms:modified>
</cp:coreProperties>
</file>